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0F2"/>
    <a:srgbClr val="E600E6"/>
    <a:srgbClr val="FF19FF"/>
    <a:srgbClr val="FF3BFF"/>
    <a:srgbClr val="FFA7FF"/>
    <a:srgbClr val="FF8BFF"/>
    <a:srgbClr val="FF71FF"/>
    <a:srgbClr val="FF5BFF"/>
    <a:srgbClr val="FF33FF"/>
    <a:srgbClr val="FF1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0731-260B-43CC-9218-E1FCF2C0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E8FCE-51EC-4ACA-932D-D7E384B9B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18081-FAD9-4C05-BBA0-55826990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D700-493D-42D1-A9FC-B8A5E9F79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04A23-F01D-46AF-96D2-FBB8D1A0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2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A131B-48E3-48F5-B3DF-21A9999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A99CA-0BBB-4E95-A028-3E7073899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DA0C4-EFC3-44C6-8540-93B17FE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C4448-EBC4-4DC9-B6B3-36523A07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10599-6A5E-4107-A704-3FDC4275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3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ED8E-FB78-450E-A6C1-B13C81F6AF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4D10B-D8B8-41A6-958E-72E2D7AF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E3F06-AE4C-4BB7-B85D-F5995968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14234-13C4-450E-A726-FE071F28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F8BB2-DA38-424B-88AB-4DE5DF9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D471-5BFD-448E-8101-BC28241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9844-4D08-480E-A216-9D7925DF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4338E-EB73-4CDB-8B18-88C2FAF4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76247-E63E-4D9D-B8BF-9A7A68B1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DAAE4-EB07-47F0-827E-07B32CDE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91DA-84B1-407E-AF43-0E209042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BA19C-516E-4BC8-A024-FC5E7C1A5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99DB7-52FF-4C69-863D-BC3314A0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E905-2C13-49DA-B2EB-420879E9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E781C-40FB-4230-AC8A-B51DA212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6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34F3-4079-4AB3-AAAB-1865598D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98E3C-7088-47F7-B776-349F1EE73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F46C0-F8D0-43E5-A65E-F6946080F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C7234-6DD3-44D2-92B8-3B8677C7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963B2-8DDF-4820-BC02-1D555237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B9B1B-E47E-428B-9468-D48216EB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4EDB-1F89-4EC8-9563-26EF4E6B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DC1C3-4374-4211-967F-D9E9C7074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53327-FB91-4785-8431-ED821CB81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0C485-4825-4BD5-B699-678CCDEB1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9EB64-22D0-4323-A785-A37164694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07626-4583-4570-8F37-83F8579F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6E117-FFF5-43F5-995A-EC25BD11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A28A5-17C8-4CEE-B9B0-A6604870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5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A9EE-9EB4-4D95-8BD6-CAE69A25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628CC-F28D-46C4-BA66-67FC4D8B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6A33F-7413-46C3-98B9-6591750D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3B3F9-0523-4279-BB8A-06CFA502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4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FF468F-C6F9-47E3-B558-5EC1176B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5F306-6DFD-4F41-B920-AC10C286C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DD33E-7EFC-48B1-9BB1-D5C343F2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2000-61BF-4B9D-B3AF-515245E5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15AB7-0B95-4D22-A97C-57FE43DA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1DDD4-188D-476E-8A37-5F14342CC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AD67C-A724-44B5-81AA-28BA634A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1CCB0-6F70-416F-9EE7-098797B02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29D35-93FB-471E-9CC3-EC7F4433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CC52C-A023-4A1B-82AA-78602E0C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2B151-3378-4768-AC39-105C256AE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4A7BF-D332-48A8-BC97-95385D3BE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97FE8-7D57-44E0-BE69-B37FBED86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2A6CA-2021-4FBB-80EB-2A3926FC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9B26B-C913-4FDD-8DC5-793D13AA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6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BEFF2E-2C23-4C5E-AD4C-C2435BAE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875E3-0E2F-4717-8CF2-F99482FB7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BD5F0-845B-4D22-958A-8BF391B6D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FD388-4006-44E7-A499-65F20B45A6E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545F8-FADF-438F-AE14-319DCF14A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ED8E-73F7-44C9-9755-557073F42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7AA67-AEB5-4A19-9033-DFD908724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9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AB37-4964-4F91-9493-AA7A8D8F8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2199"/>
            <a:ext cx="12192000" cy="1952625"/>
          </a:xfrm>
        </p:spPr>
        <p:txBody>
          <a:bodyPr>
            <a:noAutofit/>
          </a:bodyPr>
          <a:lstStyle/>
          <a:p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93D3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F676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roject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: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1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1995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3221577" cy="5308600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เมื่อรับข้อมูลมาแล้ว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เริ่มด้วยการสร้าง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list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สำหรับการเก็บข้อมูล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ไว้ใช้วิเคราะห์ในภาย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ภาคหน้า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endParaRPr lang="th-TH" sz="32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หลังจากนั้นเราได้สร้าง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dict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ไว้เก็บข้อมูล 3 ประเภท คือ จำนวนผู้ชม ฤดูกาล และ 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แท็ก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C6E64-8085-4580-8AED-DC5DE07EA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52" y="1435100"/>
            <a:ext cx="7570589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36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จำแนก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ด้วยการแยกด้วย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แบ่งเป็น 4 ฤดู คือ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Spring , Summer, Fall, Winter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แล้วนำใน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list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ที่เคยสร้างเอาไว้ก่อนหน้านี้แล้ว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28150-8BBA-47D9-A2B8-E8E34EF66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2" y="2797331"/>
            <a:ext cx="10439414" cy="27171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DB2AB6-6392-4FB6-8B99-03E11FC68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9332">
            <a:off x="9386369" y="4032091"/>
            <a:ext cx="1630747" cy="24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40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จำแนก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ด้วยการแยกด้วย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แบ่งเป็น 4 ฤดู คือ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Spring , Summer, Fall, Winter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แล้วนำไปใส่ใน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list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ที่เคยสร้างเอาไว้ก่อนหน้านี้แล้ว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DB33F-7946-4D91-A661-A199B322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6" y="2866561"/>
            <a:ext cx="5847374" cy="322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D5C69-5789-40BB-BF64-E8F8E1F00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866561"/>
            <a:ext cx="5743574" cy="322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จากนั้น เราจึงเรียบเรียงข้อมูลใหม่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Sorting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ให้สวยงาม เพื่อใช้ให้การทำกราฟ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endParaRPr lang="th-TH" sz="3200" dirty="0"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เริ่มนำข้อมูลที่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Sort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มานั้นมาใส่ใน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เพื่อทำเป็นกราฟวงกลมต่อไป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73BE79-5614-4FDF-8EE3-D7818768A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64" y="2933461"/>
            <a:ext cx="5658736" cy="3283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679D4F-46D0-499B-A671-60D0F0CF2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78" y="3610769"/>
            <a:ext cx="5966858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91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ผลลัพธ์ที่ได้จากการนำข้อมูลเข้า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จาก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โค๊ด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ดังกล่าว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DF29F-268C-4737-AFD9-3FDDCE33E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43822"/>
            <a:ext cx="2691316" cy="1991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25E97F-F99E-4176-86CB-CFEC3C70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9739"/>
            <a:ext cx="2694471" cy="1991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A1019-7A57-4442-9115-CCC203B8B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71" y="2139739"/>
            <a:ext cx="2697634" cy="1991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70F11E-3ED9-45CC-A0F3-B29EB731B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71" y="4243822"/>
            <a:ext cx="2691316" cy="1991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52D79-95B3-4C7C-88E3-2264A5583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36" y="2139737"/>
            <a:ext cx="2686892" cy="1991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AD1719-B06D-453F-B434-3D84501101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54" y="2139737"/>
            <a:ext cx="2680333" cy="19922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3781D2-4DA2-485E-8331-E90D7A00F0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54" y="4262944"/>
            <a:ext cx="2675407" cy="19719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25E023-F0E3-4CD4-9657-158038ED3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36" y="4259445"/>
            <a:ext cx="2675407" cy="198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465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200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B</a:t>
            </a:r>
            <a:r>
              <a:rPr lang="en-US" b="1" dirty="0">
                <a:solidFill>
                  <a:srgbClr val="FF1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u</a:t>
            </a:r>
            <a:r>
              <a:rPr lang="en-US" b="1" dirty="0">
                <a:solidFill>
                  <a:srgbClr val="FF3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FF5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FF7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d</a:t>
            </a:r>
            <a:r>
              <a:rPr lang="en-US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b="1" dirty="0">
                <a:solidFill>
                  <a:srgbClr val="FF8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FF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ทั้งนี้ 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93D3D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F6767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roject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: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r>
              <a:rPr lang="th-TH" sz="32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ของเรายังสามารถ</a:t>
            </a:r>
            <a:r>
              <a:rPr lang="th-TH" sz="32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ต่อยอด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ไปได้อีก ดังเช่น จากข้อมูลที่มีผู้ชม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นั้นๆ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จำนวนมากนั้น เราสามารถคาดการณ์และสามารถจัดจำหน่ายสินค้า รูป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/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ลาย</a:t>
            </a:r>
            <a:r>
              <a:rPr lang="th-TH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นั้นๆ</a:t>
            </a:r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เพื่อให้สินค้าชิ้นนั้นได้รับความนิยมมากเป็นพิเศษ เป็นต้น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29A0A2-E394-414F-B3B7-A232FAD60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665">
            <a:off x="8066797" y="3004698"/>
            <a:ext cx="4053899" cy="2280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363BEB-296D-4154-9566-1A80C6C89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4" y="3151463"/>
            <a:ext cx="6754076" cy="283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9A65F4-885D-4A77-B398-EFC81531C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124" y="5079533"/>
            <a:ext cx="1023937" cy="13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FCAD-0110-4363-B80D-9E42DC8A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/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9414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T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H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73A9DB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K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78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Y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12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ED01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60146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FF9F-8BD6-4083-9A32-AA19D2AF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051"/>
            <a:ext cx="6096000" cy="1543050"/>
          </a:xfrm>
        </p:spPr>
        <p:txBody>
          <a:bodyPr/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	</a:t>
            </a:r>
            <a:r>
              <a:rPr lang="en-US" sz="6000" b="1" dirty="0">
                <a:solidFill>
                  <a:srgbClr val="D900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sz="6000" b="1" dirty="0">
                <a:solidFill>
                  <a:srgbClr val="ED05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b</a:t>
            </a:r>
            <a:r>
              <a:rPr lang="en-US" sz="6000" b="1" dirty="0">
                <a:solidFill>
                  <a:srgbClr val="EE15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j</a:t>
            </a:r>
            <a:r>
              <a:rPr lang="en-US" sz="6000" b="1" dirty="0">
                <a:solidFill>
                  <a:srgbClr val="F13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sz="6000" b="1" dirty="0">
                <a:solidFill>
                  <a:srgbClr val="F35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c</a:t>
            </a:r>
            <a:r>
              <a:rPr lang="en-US" sz="6000" b="1" dirty="0">
                <a:solidFill>
                  <a:srgbClr val="F57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sz="6000" b="1" dirty="0">
                <a:solidFill>
                  <a:srgbClr val="F78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sz="6000" b="1" dirty="0">
                <a:solidFill>
                  <a:srgbClr val="F9A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v</a:t>
            </a:r>
            <a:r>
              <a:rPr lang="en-US" sz="6000" b="1" dirty="0">
                <a:solidFill>
                  <a:srgbClr val="FBC5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E8C9-0CC5-4D29-8AC4-9A26A9C29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49" y="1281906"/>
            <a:ext cx="8391526" cy="5214144"/>
          </a:xfrm>
        </p:spPr>
        <p:txBody>
          <a:bodyPr>
            <a:normAutofit/>
          </a:bodyPr>
          <a:lstStyle/>
          <a:p>
            <a:r>
              <a:rPr lang="th-TH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ตลอดช่วงระยะเวลาที่ผ่านมานั้น มี </a:t>
            </a:r>
            <a:r>
              <a:rPr lang="en-US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เรื่องไหนมีจำนวนผู้ชมเยอะมากที่สุด และผลโหวตคะแนนที่ </a:t>
            </a:r>
            <a:r>
              <a:rPr lang="en-US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เรื่อง</a:t>
            </a:r>
            <a:r>
              <a:rPr lang="th-TH" sz="3600" b="1" dirty="0" err="1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นั้นๆ</a:t>
            </a:r>
            <a:r>
              <a:rPr lang="th-TH" sz="3600" b="1" dirty="0">
                <a:ln>
                  <a:solidFill>
                    <a:srgbClr val="00B0F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ได้รับจากผู้ชมเอง เทียบกับจำนวนคะแนนผู้ชมโดยรวม</a:t>
            </a:r>
            <a:br>
              <a:rPr lang="th-TH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endParaRPr lang="th-TH" sz="3600" b="1" dirty="0">
              <a:solidFill>
                <a:schemeClr val="tx1">
                  <a:lumMod val="75000"/>
                  <a:lumOff val="2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  <a:p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ในช่วงปี 2016 – 2017 ที่ผ่านมานั้น มี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ผลิตออกมาให้ชมมากมาย โดยช่วงเวลาที่ออกจะแตกต่างกันไป ช่วงเวลาเหล่านี้จะถูกแบ่งโดยฤดู</a:t>
            </a:r>
            <a:r>
              <a:rPr lang="th-TH" sz="3600" b="1" dirty="0" err="1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ต่างๆ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(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หรือ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Season)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เราจะทำการหา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ที่มีจำนวนผู้ชมและผลโหวตคะแนนมากที่สุดในแต่ละ </a:t>
            </a:r>
            <a:r>
              <a:rPr lang="en-US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</a:t>
            </a:r>
            <a:r>
              <a:rPr lang="th-TH" sz="3600" b="1" dirty="0">
                <a:ln>
                  <a:solidFill>
                    <a:srgbClr val="97D256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 และในแต่ละปีออกมาให้ทราบทั่วกัน</a:t>
            </a:r>
            <a:endParaRPr lang="en-US" sz="3600" b="1" dirty="0">
              <a:ln>
                <a:solidFill>
                  <a:srgbClr val="97D256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Layiji MaHaNiYom V1.61" panose="02000000000000000000" pitchFamily="2" charset="0"/>
              <a:cs typeface="Layiji MaHaNiYom V1.61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9D5F81-2358-4447-8EAB-39247102E796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12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เริ่มตั้งเป้าข้อมูลที่จะนำมาอ้างอิง โดยตั้งเป้าไปที่เว็บไซต์ใหญ่อย่าง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www.myanimelist.net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E9EEF-E1D4-4A17-A798-727719C20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57014"/>
            <a:ext cx="8505824" cy="4435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60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39875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ดาวน์โหลดรายละเอียดและข้อมูลของเว็บไซต์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MyAnimeList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จากเว็บไซต์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www.kaggle.com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D0CE0-3998-433B-BB71-A811CD47B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8" y="2155982"/>
            <a:ext cx="8810624" cy="4522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694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5113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เมื่อ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Download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เสร็จเรียบร้อย เราจะนำ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Data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ที่ได้นั้นมาเรียกใช้ใน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โดยการ</a:t>
            </a:r>
            <a:b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 </a:t>
            </a:r>
            <a:r>
              <a:rPr lang="en-US" sz="3200" dirty="0">
                <a:solidFill>
                  <a:srgbClr val="F20062"/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import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csv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เพื่อให้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สามารถอ่านข้อมูลที่เป็นไฟล์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.csv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ได้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b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(CSV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ย่อมาจาก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Comma Separated Values)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dirty="0">
                <a:solidFill>
                  <a:srgbClr val="F20062"/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import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pandas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เพื่อให้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สามารถเปิดไฟล์ประเภท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csv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แล้วนำมาใช้งาน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,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คำนวณ หรือ วิเคราะห์ข้อมูล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ต่างๆ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ได้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 </a:t>
            </a:r>
            <a:r>
              <a:rPr lang="en-US" sz="3200" dirty="0">
                <a:solidFill>
                  <a:srgbClr val="F20062"/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import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	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เพื่อให้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python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สามารถนำข้อมูลที่ผ่านการคำนวณและวิเคราะห์แล้ว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			มาสร้างเป็นกราฟในลักษณะ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ต่างๆ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ได้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38904-381C-478F-9997-451CFB82F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4643685"/>
            <a:ext cx="6076951" cy="211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D9504-CD6A-4B3E-8A6A-45996B9DB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2328">
            <a:off x="8895160" y="4534531"/>
            <a:ext cx="1997554" cy="215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635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39875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หลังจากรับข้อมูลเข้าตัวแปรเสร็จเรียบร้อยแล้ว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เรานำข้อมูลนั้นมาแบ่งใส่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dict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เพื่อแยกประเภทการใช้งานและการวิเคราะห์ในภายหลัง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และในระหว่างนำข้อมูลใส่เข้า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dict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นี้ 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เราก็ได้กรองหา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ที่มีอันดับคะแนนและผู้ชมที่ดีที่สุดไปในตัวด้วย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333B2-243F-46B3-8BED-DD6290099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80" y="3077726"/>
            <a:ext cx="6147950" cy="3513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D57F5-370A-4D46-A413-DF54C910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04" y="3872193"/>
            <a:ext cx="4620545" cy="271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503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39875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เมื่อได้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ที่มีผู้ชมและคะแนนโหวตที่ดีที่สุดแล้ว เรานำข้อมูลที่เหลือมา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Sorting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เพื่อเรียบเรียงข้อมูลให้สวยงาม และเพื่อใช้ในการเขียนกราฟในขั้นตอนต่อไป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CFC6F0-7EF1-4893-AE08-A0C012D21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3679"/>
            <a:ext cx="3939881" cy="15088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D70F01-1870-4814-A00B-CE7180504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7878"/>
            <a:ext cx="3939881" cy="14174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B9426-72E2-4A8B-BCD1-64114391B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7285">
            <a:off x="5077327" y="3628026"/>
            <a:ext cx="6732779" cy="25641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0F1EB0-40C6-47A3-B7B5-6B17AD01D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81" y="2514248"/>
            <a:ext cx="1384619" cy="13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60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77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81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88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D9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21A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29A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33A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57B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5DBA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at</a:t>
            </a:r>
            <a:r>
              <a:rPr lang="en-US" b="1" dirty="0">
                <a:solidFill>
                  <a:srgbClr val="6DC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8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93D1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เมื่อข้อมูลครบถ้วนแล้ว เราจึงเริ่มทำการนำข้อมูลใส่เข้า </a:t>
            </a:r>
            <a:r>
              <a:rPr lang="en-US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และสร้างกราฟวงกลม</a:t>
            </a:r>
          </a:p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จากการเทียบระหว่างอันดับ 1 และอันดับ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อื่นๆ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กราฟอาจบ่งบอกได้ไม่ชัดเจน เราจึงเพิ่ม </a:t>
            </a:r>
            <a:b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</a:b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กราฟ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Top 5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เข้าไป เพื่อแสดงผลลัพธ์ของกราฟให้ชัดเจนยิ่งขึ้น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C0F7B-FE25-4AF6-BDAB-017E87B6E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2" y="4837416"/>
            <a:ext cx="2654581" cy="1944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3B5AA0-FD02-40FB-A628-F1E105242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18" y="4837416"/>
            <a:ext cx="2629367" cy="1938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EE838E-7000-4F46-90A8-2CACEDD9E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75" y="2865438"/>
            <a:ext cx="2640537" cy="19383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EEE612-A988-4819-ABBA-6D518B141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718" y="2865437"/>
            <a:ext cx="2640536" cy="1938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2DEE06-9C6B-4846-B964-77BAA7FA0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3984"/>
            <a:ext cx="5626012" cy="39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14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E18D-CB27-4390-B86C-44427575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0C4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C8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p</a:t>
            </a:r>
            <a:r>
              <a:rPr lang="en-US" b="1" dirty="0">
                <a:solidFill>
                  <a:srgbClr val="00D0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l</a:t>
            </a:r>
            <a:r>
              <a:rPr lang="en-US" b="1" dirty="0">
                <a:solidFill>
                  <a:srgbClr val="00D2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DA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m</a:t>
            </a:r>
            <a:r>
              <a:rPr lang="en-US" b="1" dirty="0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e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  <a:r>
              <a:rPr lang="en-US" b="1" dirty="0">
                <a:solidFill>
                  <a:srgbClr val="00EA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E6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a</a:t>
            </a:r>
            <a:r>
              <a:rPr lang="en-US" b="1" dirty="0">
                <a:solidFill>
                  <a:srgbClr val="00F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t</a:t>
            </a:r>
            <a:r>
              <a:rPr lang="en-US" b="1" dirty="0">
                <a:solidFill>
                  <a:srgbClr val="00FE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i</a:t>
            </a:r>
            <a:r>
              <a:rPr lang="en-US" b="1" dirty="0">
                <a:solidFill>
                  <a:srgbClr val="05FF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o</a:t>
            </a:r>
            <a:r>
              <a:rPr lang="en-US" b="1" dirty="0">
                <a:solidFill>
                  <a:srgbClr val="0DFF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1BE-2443-42CB-8938-57462182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35100"/>
            <a:ext cx="10772775" cy="4351338"/>
          </a:xfrm>
        </p:spPr>
        <p:txBody>
          <a:bodyPr/>
          <a:lstStyle/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หลังจากเสร็จสิ้นกราฟ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ยอดฮิตตลอดกาลไปที่เรียบร้อยแล้ว เราได้เริ่มการดำเนินงานอีกเรื่อง คือ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Anime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ยอดฮิต</a:t>
            </a:r>
            <a:r>
              <a:rPr lang="th-TH" sz="3200" dirty="0" err="1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ทุกๆ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Season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ของปี 2016 และ 2017</a:t>
            </a:r>
          </a:p>
          <a:p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เริ่มจากการ </a:t>
            </a:r>
            <a:r>
              <a:rPr lang="en-US" sz="3200" dirty="0">
                <a:solidFill>
                  <a:srgbClr val="FF5B5F"/>
                </a:solidFill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import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csv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, 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pandas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และ 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pygal</a:t>
            </a:r>
            <a:r>
              <a:rPr lang="en-US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 </a:t>
            </a:r>
            <a:r>
              <a:rPr lang="th-TH" sz="3200" dirty="0">
                <a:latin typeface="Layiji MaHaNiYom V1.61" panose="02000000000000000000" pitchFamily="2" charset="0"/>
                <a:cs typeface="Layiji MaHaNiYom V1.61" panose="02000000000000000000" pitchFamily="2" charset="0"/>
              </a:rPr>
              <a:t>เหมือนไฟล์ก่อนหน้านี้</a:t>
            </a:r>
            <a:br>
              <a:rPr lang="th-TH" dirty="0"/>
            </a:br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27F65EB-6EBA-4EE4-BDB6-B27A25090E13}"/>
              </a:ext>
            </a:extLst>
          </p:cNvPr>
          <p:cNvSpPr/>
          <p:nvPr/>
        </p:nvSpPr>
        <p:spPr>
          <a:xfrm>
            <a:off x="10487024" y="179390"/>
            <a:ext cx="1533525" cy="36194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67D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O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C02C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P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-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A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n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i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m</a:t>
            </a:r>
            <a:r>
              <a:rPr lang="en-US" sz="2800" b="1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rgbClr val="ED01FF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ayiji MaHaNiYom V1.61" panose="02000000000000000000" pitchFamily="2" charset="0"/>
                <a:cs typeface="Layiji MaHaNiYom V1.61" panose="02000000000000000000" pitchFamily="2" charset="0"/>
              </a:rPr>
              <a:t>e</a:t>
            </a:r>
            <a:endParaRPr lang="en-US" sz="28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411FC-5044-4B90-9CEC-36F521109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38475"/>
            <a:ext cx="10287000" cy="35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4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435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Layiji MaHaNiYom V1.61</vt:lpstr>
      <vt:lpstr>Leelawadee</vt:lpstr>
      <vt:lpstr>Office Theme</vt:lpstr>
      <vt:lpstr>Project : POP-Anime</vt:lpstr>
      <vt:lpstr> Objective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Build 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: POP-Anime</dc:title>
  <dc:creator>Mix</dc:creator>
  <cp:lastModifiedBy>Mix</cp:lastModifiedBy>
  <cp:revision>43</cp:revision>
  <dcterms:created xsi:type="dcterms:W3CDTF">2018-12-16T07:13:29Z</dcterms:created>
  <dcterms:modified xsi:type="dcterms:W3CDTF">2018-12-16T15:00:03Z</dcterms:modified>
</cp:coreProperties>
</file>